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6" r:id="rId3"/>
    <p:sldId id="257" r:id="rId4"/>
    <p:sldId id="258" r:id="rId5"/>
    <p:sldId id="259" r:id="rId6"/>
    <p:sldId id="260" r:id="rId7"/>
    <p:sldId id="261" r:id="rId8"/>
    <p:sldId id="262" r:id="rId9"/>
    <p:sldId id="263" r:id="rId10"/>
    <p:sldId id="264" r:id="rId11"/>
    <p:sldId id="269" r:id="rId12"/>
    <p:sldId id="265" r:id="rId13"/>
    <p:sldId id="268" r:id="rId14"/>
    <p:sldId id="26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F2BB84-8703-7F4C-ADED-BE4393A96CAE}">
          <p14:sldIdLst>
            <p14:sldId id="267"/>
            <p14:sldId id="256"/>
            <p14:sldId id="257"/>
            <p14:sldId id="258"/>
            <p14:sldId id="259"/>
            <p14:sldId id="260"/>
            <p14:sldId id="261"/>
            <p14:sldId id="262"/>
            <p14:sldId id="263"/>
            <p14:sldId id="264"/>
            <p14:sldId id="269"/>
            <p14:sldId id="265"/>
            <p14:sldId id="268"/>
            <p14:sldId id="266"/>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02B4FC-BBE1-468C-8DAF-FE00C8349E4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2994859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02B4FC-BBE1-468C-8DAF-FE00C8349E4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1444309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02B4FC-BBE1-468C-8DAF-FE00C8349E4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1809128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02B4FC-BBE1-468C-8DAF-FE00C8349E47}" type="datetimeFigureOut">
              <a:rPr lang="en-US" smtClean="0"/>
              <a:t>3/27/2015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4255284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02B4FC-BBE1-468C-8DAF-FE00C8349E47}" type="datetimeFigureOut">
              <a:rPr lang="en-US" smtClean="0"/>
              <a:t>3/27/2015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977934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02B4FC-BBE1-468C-8DAF-FE00C8349E47}" type="datetimeFigureOut">
              <a:rPr lang="en-US" smtClean="0"/>
              <a:t>3/27/2015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1205513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02B4FC-BBE1-468C-8DAF-FE00C8349E47}" type="datetimeFigureOut">
              <a:rPr lang="en-US" smtClean="0"/>
              <a:t>3/27/2015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3829761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02B4FC-BBE1-468C-8DAF-FE00C8349E47}" type="datetimeFigureOut">
              <a:rPr lang="en-US" smtClean="0"/>
              <a:t>3/27/2015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1757259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02B4FC-BBE1-468C-8DAF-FE00C8349E47}" type="datetimeFigureOut">
              <a:rPr lang="en-US" smtClean="0"/>
              <a:t>3/27/2015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246904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02B4FC-BBE1-468C-8DAF-FE00C8349E4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2747761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02B4FC-BBE1-468C-8DAF-FE00C8349E47}" type="datetimeFigureOut">
              <a:rPr lang="en-US" smtClean="0"/>
              <a:t>3/27/2015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3FAE2-F02F-4E03-9E1A-5D6BFC02DB28}" type="slidenum">
              <a:rPr lang="en-US" smtClean="0"/>
              <a:t>‹#›</a:t>
            </a:fld>
            <a:endParaRPr lang="en-US"/>
          </a:p>
        </p:txBody>
      </p:sp>
    </p:spTree>
    <p:extLst>
      <p:ext uri="{BB962C8B-B14F-4D97-AF65-F5344CB8AC3E}">
        <p14:creationId xmlns:p14="http://schemas.microsoft.com/office/powerpoint/2010/main" val="1268935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02B4FC-BBE1-468C-8DAF-FE00C8349E47}" type="datetimeFigureOut">
              <a:rPr lang="en-US" smtClean="0"/>
              <a:t>3/27/2015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3FAE2-F02F-4E03-9E1A-5D6BFC02DB28}" type="slidenum">
              <a:rPr lang="en-US" smtClean="0"/>
              <a:t>‹#›</a:t>
            </a:fld>
            <a:endParaRPr lang="en-US"/>
          </a:p>
        </p:txBody>
      </p:sp>
    </p:spTree>
    <p:extLst>
      <p:ext uri="{BB962C8B-B14F-4D97-AF65-F5344CB8AC3E}">
        <p14:creationId xmlns:p14="http://schemas.microsoft.com/office/powerpoint/2010/main" val="228462885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Welcome to HPMS Girls </a:t>
            </a:r>
            <a:r>
              <a:rPr lang="en-US" dirty="0" err="1" smtClean="0"/>
              <a:t>Track&amp;Field</a:t>
            </a:r>
            <a:r>
              <a:rPr lang="en-US" dirty="0" smtClean="0"/>
              <a: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295400"/>
            <a:ext cx="2466975" cy="184785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2519" y="1143000"/>
            <a:ext cx="3624081" cy="241900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276600"/>
            <a:ext cx="3005319" cy="32956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8200" y="3318164"/>
            <a:ext cx="2918773" cy="3429000"/>
          </a:xfrm>
          <a:prstGeom prst="rect">
            <a:avLst/>
          </a:prstGeom>
        </p:spPr>
      </p:pic>
    </p:spTree>
    <p:extLst>
      <p:ext uri="{BB962C8B-B14F-4D97-AF65-F5344CB8AC3E}">
        <p14:creationId xmlns:p14="http://schemas.microsoft.com/office/powerpoint/2010/main" val="1098523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800" b="1" u="sng" dirty="0" smtClean="0"/>
              <a:t>HPMS Girl’s Track and Field 2015</a:t>
            </a:r>
            <a:endParaRPr lang="en-US" sz="4800" b="1" u="sng" dirty="0"/>
          </a:p>
        </p:txBody>
      </p:sp>
      <p:sp>
        <p:nvSpPr>
          <p:cNvPr id="5" name="Content Placeholder 4"/>
          <p:cNvSpPr>
            <a:spLocks noGrp="1"/>
          </p:cNvSpPr>
          <p:nvPr>
            <p:ph idx="1"/>
          </p:nvPr>
        </p:nvSpPr>
        <p:spPr/>
        <p:txBody>
          <a:bodyPr>
            <a:normAutofit fontScale="85000" lnSpcReduction="20000"/>
          </a:bodyPr>
          <a:lstStyle/>
          <a:p>
            <a:pPr marL="0" indent="0">
              <a:buNone/>
            </a:pPr>
            <a:r>
              <a:rPr lang="en-US" b="1" dirty="0" smtClean="0"/>
              <a:t>7th Grade Coaches:</a:t>
            </a:r>
          </a:p>
          <a:p>
            <a:pPr marL="0" indent="0">
              <a:buNone/>
            </a:pPr>
            <a:r>
              <a:rPr lang="en-US" sz="2400" b="1" dirty="0" smtClean="0"/>
              <a:t>     - Ben Fuqua (Mid/Long Distance)   :   fuquab@hpisd.org</a:t>
            </a:r>
          </a:p>
          <a:p>
            <a:pPr marL="0" indent="0">
              <a:buNone/>
            </a:pPr>
            <a:r>
              <a:rPr lang="en-US" sz="2400" b="1" dirty="0"/>
              <a:t> </a:t>
            </a:r>
            <a:r>
              <a:rPr lang="en-US" sz="2400" b="1" dirty="0" smtClean="0"/>
              <a:t>    - Colleen Johnson ( Sprints )              :   </a:t>
            </a:r>
            <a:r>
              <a:rPr lang="en-US" sz="2400" b="1" dirty="0" err="1"/>
              <a:t>johnsoc@hpisd.org</a:t>
            </a:r>
            <a:endParaRPr lang="en-US" sz="2400" b="1" dirty="0"/>
          </a:p>
          <a:p>
            <a:pPr marL="0" indent="0">
              <a:buNone/>
            </a:pPr>
            <a:r>
              <a:rPr lang="en-US" sz="2400" b="1" dirty="0" smtClean="0"/>
              <a:t>     - Korrey Hansen ( Field Events)        :   hansenk@hpisd.org</a:t>
            </a:r>
          </a:p>
          <a:p>
            <a:pPr marL="0" indent="0">
              <a:buNone/>
            </a:pPr>
            <a:r>
              <a:rPr lang="en-US" sz="2400" b="1" dirty="0" smtClean="0"/>
              <a:t>     - Bridget Beatty (Field Events)          :   beattyb@hpisd.org	</a:t>
            </a:r>
            <a:endParaRPr lang="en-US" sz="2400" b="1" dirty="0"/>
          </a:p>
          <a:p>
            <a:pPr marL="0" indent="0">
              <a:buNone/>
            </a:pPr>
            <a:endParaRPr lang="en-US" b="1" dirty="0" smtClean="0"/>
          </a:p>
          <a:p>
            <a:pPr marL="0" indent="0">
              <a:buNone/>
            </a:pPr>
            <a:r>
              <a:rPr lang="en-US" b="1" dirty="0" smtClean="0"/>
              <a:t>8</a:t>
            </a:r>
            <a:r>
              <a:rPr lang="en-US" b="1" baseline="30000" dirty="0" smtClean="0"/>
              <a:t>th</a:t>
            </a:r>
            <a:r>
              <a:rPr lang="en-US" b="1" dirty="0" smtClean="0"/>
              <a:t> Grade Coaches:</a:t>
            </a:r>
            <a:endParaRPr lang="en-US" sz="2400" b="1" dirty="0" smtClean="0"/>
          </a:p>
          <a:p>
            <a:pPr marL="0" indent="0">
              <a:buNone/>
            </a:pPr>
            <a:r>
              <a:rPr lang="en-US" sz="2400" b="1" dirty="0"/>
              <a:t> </a:t>
            </a:r>
            <a:r>
              <a:rPr lang="en-US" sz="2400" b="1" dirty="0" smtClean="0"/>
              <a:t>    - </a:t>
            </a:r>
            <a:r>
              <a:rPr lang="en-US" sz="2400" b="1" dirty="0"/>
              <a:t>Ben Fuqua (Mid/Long Distance)   :   fuquab@hpisd.org</a:t>
            </a:r>
          </a:p>
          <a:p>
            <a:pPr marL="0" indent="0">
              <a:buNone/>
            </a:pPr>
            <a:r>
              <a:rPr lang="en-US" sz="2400" b="1" dirty="0" smtClean="0"/>
              <a:t>     - </a:t>
            </a:r>
            <a:r>
              <a:rPr lang="en-US" sz="2400" b="1" dirty="0"/>
              <a:t>Julianne Harper ( Sprints )              </a:t>
            </a:r>
            <a:r>
              <a:rPr lang="en-US" sz="2400" b="1" dirty="0" smtClean="0"/>
              <a:t>:   </a:t>
            </a:r>
            <a:r>
              <a:rPr lang="en-US" sz="2400" b="1" dirty="0"/>
              <a:t>harperj@hpisd.org</a:t>
            </a:r>
            <a:endParaRPr lang="en-US" sz="2400" b="1" dirty="0" smtClean="0"/>
          </a:p>
          <a:p>
            <a:pPr marL="0" indent="0">
              <a:buNone/>
            </a:pPr>
            <a:r>
              <a:rPr lang="en-US" sz="2400" b="1" dirty="0"/>
              <a:t> </a:t>
            </a:r>
            <a:r>
              <a:rPr lang="en-US" sz="2400" b="1" dirty="0" smtClean="0"/>
              <a:t>    - Colleen Johnson(Field Events)       :   johnsoc@hpisd.org</a:t>
            </a:r>
          </a:p>
          <a:p>
            <a:pPr marL="0" indent="0">
              <a:buNone/>
            </a:pPr>
            <a:r>
              <a:rPr lang="en-US" sz="2400" b="1" dirty="0"/>
              <a:t> </a:t>
            </a:r>
            <a:r>
              <a:rPr lang="en-US" sz="2400" b="1" dirty="0" smtClean="0"/>
              <a:t>    </a:t>
            </a:r>
            <a:r>
              <a:rPr lang="en-US" sz="2400" b="1" dirty="0"/>
              <a:t>- Bridget Beatty (Field Events)          :   beattyb@hpisd.org</a:t>
            </a:r>
            <a:endParaRPr lang="en-US" sz="2400" b="1" dirty="0" smtClean="0"/>
          </a:p>
          <a:p>
            <a:pPr marL="0" indent="0">
              <a:buNone/>
            </a:pPr>
            <a:endParaRPr lang="en-US" sz="2400" b="1" dirty="0" smtClean="0"/>
          </a:p>
          <a:p>
            <a:pPr marL="0" indent="0">
              <a:buNone/>
            </a:pPr>
            <a:r>
              <a:rPr lang="en-US" sz="2400" b="1" dirty="0"/>
              <a:t> </a:t>
            </a:r>
            <a:r>
              <a:rPr lang="en-US" sz="2400" b="1" dirty="0" smtClean="0"/>
              <a:t>  </a:t>
            </a:r>
            <a:endParaRPr lang="en-US" b="1" dirty="0" smtClean="0"/>
          </a:p>
          <a:p>
            <a:pPr marL="0" indent="0">
              <a:buNone/>
            </a:pPr>
            <a:endParaRPr lang="en-US" sz="2400" b="1" dirty="0"/>
          </a:p>
          <a:p>
            <a:pPr marL="0" indent="0">
              <a:buNone/>
            </a:pPr>
            <a:endParaRPr lang="en-US" sz="2400" b="1" dirty="0" smtClean="0"/>
          </a:p>
          <a:p>
            <a:pPr marL="0" indent="0">
              <a:buNone/>
            </a:pPr>
            <a:endParaRPr lang="en-US" b="1" dirty="0"/>
          </a:p>
        </p:txBody>
      </p:sp>
    </p:spTree>
    <p:extLst>
      <p:ext uri="{BB962C8B-B14F-4D97-AF65-F5344CB8AC3E}">
        <p14:creationId xmlns:p14="http://schemas.microsoft.com/office/powerpoint/2010/main" val="464977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Girl’s Field Event Coaches</a:t>
            </a:r>
            <a:endParaRPr lang="en-US" dirty="0"/>
          </a:p>
        </p:txBody>
      </p:sp>
      <p:sp>
        <p:nvSpPr>
          <p:cNvPr id="3" name="Content Placeholder 2"/>
          <p:cNvSpPr>
            <a:spLocks noGrp="1"/>
          </p:cNvSpPr>
          <p:nvPr>
            <p:ph idx="1"/>
          </p:nvPr>
        </p:nvSpPr>
        <p:spPr/>
        <p:txBody>
          <a:bodyPr>
            <a:normAutofit fontScale="92500"/>
          </a:bodyPr>
          <a:lstStyle/>
          <a:p>
            <a:r>
              <a:rPr lang="en-US" dirty="0" smtClean="0"/>
              <a:t>Shot = Chase Davis (boys/girls event coach)</a:t>
            </a:r>
          </a:p>
          <a:p>
            <a:r>
              <a:rPr lang="en-US" dirty="0" smtClean="0"/>
              <a:t>Discus = Korrey Hansen</a:t>
            </a:r>
          </a:p>
          <a:p>
            <a:r>
              <a:rPr lang="en-US" dirty="0" smtClean="0"/>
              <a:t>Long Jump = Ben Fuqua/Colleen Johnson</a:t>
            </a:r>
          </a:p>
          <a:p>
            <a:r>
              <a:rPr lang="en-US" dirty="0" smtClean="0"/>
              <a:t>Triple Jump = Colleen Johnson/Ben Fuqua</a:t>
            </a:r>
          </a:p>
          <a:p>
            <a:r>
              <a:rPr lang="en-US" dirty="0" smtClean="0"/>
              <a:t>High Jump = Bridget Beatty</a:t>
            </a:r>
            <a:endParaRPr lang="en-US" dirty="0"/>
          </a:p>
          <a:p>
            <a:r>
              <a:rPr lang="en-US" dirty="0" smtClean="0"/>
              <a:t>Pole Vault = Chris Miller (boys/girls event coach)</a:t>
            </a:r>
          </a:p>
          <a:p>
            <a:r>
              <a:rPr lang="en-US" dirty="0" smtClean="0"/>
              <a:t>Hurdles = Julianne Harper</a:t>
            </a:r>
          </a:p>
          <a:p>
            <a:r>
              <a:rPr lang="en-US" dirty="0" smtClean="0"/>
              <a:t>**Relays** = Julianne Harper, Colleen Johnson</a:t>
            </a:r>
            <a:endParaRPr lang="en-US" dirty="0"/>
          </a:p>
        </p:txBody>
      </p:sp>
    </p:spTree>
    <p:extLst>
      <p:ext uri="{BB962C8B-B14F-4D97-AF65-F5344CB8AC3E}">
        <p14:creationId xmlns:p14="http://schemas.microsoft.com/office/powerpoint/2010/main" val="233606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Event Practice Times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7</a:t>
            </a:r>
            <a:r>
              <a:rPr lang="en-US" baseline="30000" dirty="0" smtClean="0"/>
              <a:t>th</a:t>
            </a:r>
            <a:r>
              <a:rPr lang="en-US" dirty="0" smtClean="0"/>
              <a:t> Grade =  7:30 – 8:30am </a:t>
            </a:r>
          </a:p>
          <a:p>
            <a:pPr marL="0" indent="0">
              <a:buNone/>
            </a:pPr>
            <a:r>
              <a:rPr lang="en-US" dirty="0"/>
              <a:t> </a:t>
            </a:r>
            <a:r>
              <a:rPr lang="en-US" dirty="0" smtClean="0"/>
              <a:t>    - Be to school by 7:15am. Girls will be stretched and warmed up ready to      start running at 7:30am. </a:t>
            </a:r>
            <a:endParaRPr lang="en-US" dirty="0"/>
          </a:p>
          <a:p>
            <a:endParaRPr lang="en-US" dirty="0" smtClean="0"/>
          </a:p>
          <a:p>
            <a:r>
              <a:rPr lang="en-US" dirty="0" smtClean="0"/>
              <a:t>8</a:t>
            </a:r>
            <a:r>
              <a:rPr lang="en-US" baseline="30000" dirty="0" smtClean="0"/>
              <a:t>th</a:t>
            </a:r>
            <a:r>
              <a:rPr lang="en-US" dirty="0" smtClean="0"/>
              <a:t> Grade =  2:30 – 4:30pm (exact practice end time is determined by the event coach but can go until 4:30pm)</a:t>
            </a:r>
          </a:p>
          <a:p>
            <a:pPr marL="0" indent="0">
              <a:buNone/>
            </a:pPr>
            <a:r>
              <a:rPr lang="en-US" dirty="0" smtClean="0"/>
              <a:t>_______________________________________________________________</a:t>
            </a:r>
          </a:p>
          <a:p>
            <a:pPr>
              <a:buFontTx/>
              <a:buChar char="-"/>
            </a:pPr>
            <a:r>
              <a:rPr lang="en-US" dirty="0" smtClean="0"/>
              <a:t>Running Event practice is </a:t>
            </a:r>
            <a:r>
              <a:rPr lang="en-US" u="sng" dirty="0" smtClean="0"/>
              <a:t>during the period</a:t>
            </a:r>
            <a:r>
              <a:rPr lang="en-US" dirty="0" smtClean="0"/>
              <a:t>, and for a short time AFTER school for 8</a:t>
            </a:r>
            <a:r>
              <a:rPr lang="en-US" baseline="30000" dirty="0" smtClean="0"/>
              <a:t>th</a:t>
            </a:r>
            <a:r>
              <a:rPr lang="en-US" dirty="0" smtClean="0"/>
              <a:t> graders.</a:t>
            </a:r>
          </a:p>
          <a:p>
            <a:pPr>
              <a:buFontTx/>
              <a:buChar char="-"/>
            </a:pPr>
            <a:r>
              <a:rPr lang="en-US" dirty="0" smtClean="0"/>
              <a:t>Field Event athletes do strength/conditioning work during the period.</a:t>
            </a:r>
          </a:p>
          <a:p>
            <a:pPr>
              <a:buFontTx/>
              <a:buChar char="-"/>
            </a:pPr>
            <a:r>
              <a:rPr lang="en-US" dirty="0" smtClean="0"/>
              <a:t>***  Some 7</a:t>
            </a:r>
            <a:r>
              <a:rPr lang="en-US" baseline="30000" dirty="0" smtClean="0"/>
              <a:t>th</a:t>
            </a:r>
            <a:r>
              <a:rPr lang="en-US" dirty="0" smtClean="0"/>
              <a:t> Grade field event practices MAY occur after running workouts in the morning. When this happens those athletes do no need to attend field event practice AFTER school unless told too by their event coach. ***</a:t>
            </a:r>
          </a:p>
        </p:txBody>
      </p:sp>
    </p:spTree>
    <p:extLst>
      <p:ext uri="{BB962C8B-B14F-4D97-AF65-F5344CB8AC3E}">
        <p14:creationId xmlns:p14="http://schemas.microsoft.com/office/powerpoint/2010/main" val="4084846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Event Practice Days</a:t>
            </a:r>
            <a:endParaRPr lang="en-US" dirty="0"/>
          </a:p>
        </p:txBody>
      </p:sp>
      <p:sp>
        <p:nvSpPr>
          <p:cNvPr id="3" name="Content Placeholder 2"/>
          <p:cNvSpPr>
            <a:spLocks noGrp="1"/>
          </p:cNvSpPr>
          <p:nvPr>
            <p:ph idx="1"/>
          </p:nvPr>
        </p:nvSpPr>
        <p:spPr/>
        <p:txBody>
          <a:bodyPr>
            <a:normAutofit lnSpcReduction="10000"/>
          </a:bodyPr>
          <a:lstStyle/>
          <a:p>
            <a:r>
              <a:rPr lang="en-US" dirty="0" smtClean="0"/>
              <a:t>Shot = Tues/Thurs </a:t>
            </a:r>
          </a:p>
          <a:p>
            <a:r>
              <a:rPr lang="en-US" dirty="0" smtClean="0"/>
              <a:t>Discus = Mon/Wed</a:t>
            </a:r>
          </a:p>
          <a:p>
            <a:r>
              <a:rPr lang="en-US" dirty="0" smtClean="0"/>
              <a:t>Long J. = Tues/Thurs</a:t>
            </a:r>
          </a:p>
          <a:p>
            <a:r>
              <a:rPr lang="en-US" dirty="0" smtClean="0"/>
              <a:t>Triple J. = Tues/Thurs</a:t>
            </a:r>
          </a:p>
          <a:p>
            <a:r>
              <a:rPr lang="en-US" dirty="0" smtClean="0"/>
              <a:t>Pole Vault = Mon-Thurs</a:t>
            </a:r>
          </a:p>
          <a:p>
            <a:r>
              <a:rPr lang="en-US" dirty="0" smtClean="0"/>
              <a:t>Hurdles = Tues/Thurs </a:t>
            </a:r>
          </a:p>
          <a:p>
            <a:r>
              <a:rPr lang="en-US" dirty="0" smtClean="0"/>
              <a:t>High Jump = Mon, Wed, Thurs</a:t>
            </a:r>
          </a:p>
          <a:p>
            <a:r>
              <a:rPr lang="en-US" dirty="0" smtClean="0"/>
              <a:t>Relay Handoffs = TBD</a:t>
            </a:r>
          </a:p>
        </p:txBody>
      </p:sp>
    </p:spTree>
    <p:extLst>
      <p:ext uri="{BB962C8B-B14F-4D97-AF65-F5344CB8AC3E}">
        <p14:creationId xmlns:p14="http://schemas.microsoft.com/office/powerpoint/2010/main" val="23579170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 for Athletes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Each athlete </a:t>
            </a:r>
            <a:r>
              <a:rPr lang="en-US" dirty="0" smtClean="0"/>
              <a:t>will get to </a:t>
            </a:r>
            <a:r>
              <a:rPr lang="en-US" dirty="0" smtClean="0"/>
              <a:t>try out for each track meet.</a:t>
            </a:r>
          </a:p>
          <a:p>
            <a:r>
              <a:rPr lang="en-US" dirty="0" smtClean="0"/>
              <a:t>We </a:t>
            </a:r>
            <a:r>
              <a:rPr lang="en-US" dirty="0" smtClean="0"/>
              <a:t>take 3 girls </a:t>
            </a:r>
            <a:r>
              <a:rPr lang="en-US" dirty="0" smtClean="0"/>
              <a:t>and an occasional 4</a:t>
            </a:r>
            <a:r>
              <a:rPr lang="en-US" baseline="30000" dirty="0" smtClean="0"/>
              <a:t>th</a:t>
            </a:r>
            <a:r>
              <a:rPr lang="en-US" dirty="0" smtClean="0"/>
              <a:t> alternate to each </a:t>
            </a:r>
            <a:r>
              <a:rPr lang="en-US" dirty="0" smtClean="0"/>
              <a:t>meet in each event. </a:t>
            </a:r>
            <a:r>
              <a:rPr lang="en-US" dirty="0" smtClean="0"/>
              <a:t>Some meets allow 4 athletes per event</a:t>
            </a:r>
            <a:r>
              <a:rPr lang="en-US" dirty="0" smtClean="0"/>
              <a:t>. </a:t>
            </a:r>
            <a:endParaRPr lang="en-US" dirty="0" smtClean="0"/>
          </a:p>
          <a:p>
            <a:r>
              <a:rPr lang="en-US" dirty="0" smtClean="0"/>
              <a:t>Each athlete can be entered into a TOTAL of 5 events. (3run/2field  OR  3field/2run)</a:t>
            </a:r>
          </a:p>
          <a:p>
            <a:r>
              <a:rPr lang="en-US" dirty="0" smtClean="0"/>
              <a:t>Running events take precedence over field events. If conflicting running and field events happen during a meet, the athlete will do the running event.</a:t>
            </a:r>
          </a:p>
        </p:txBody>
      </p:sp>
    </p:spTree>
    <p:extLst>
      <p:ext uri="{BB962C8B-B14F-4D97-AF65-F5344CB8AC3E}">
        <p14:creationId xmlns:p14="http://schemas.microsoft.com/office/powerpoint/2010/main" val="3929690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 Track Meets</a:t>
            </a:r>
            <a:endParaRPr lang="en-US" dirty="0"/>
          </a:p>
        </p:txBody>
      </p:sp>
      <p:sp>
        <p:nvSpPr>
          <p:cNvPr id="3" name="Content Placeholder 2"/>
          <p:cNvSpPr>
            <a:spLocks noGrp="1"/>
          </p:cNvSpPr>
          <p:nvPr>
            <p:ph idx="1"/>
          </p:nvPr>
        </p:nvSpPr>
        <p:spPr/>
        <p:txBody>
          <a:bodyPr>
            <a:normAutofit fontScale="92500" lnSpcReduction="20000"/>
          </a:bodyPr>
          <a:lstStyle/>
          <a:p>
            <a:r>
              <a:rPr lang="en-US" u="sng" dirty="0" smtClean="0"/>
              <a:t>2/24</a:t>
            </a:r>
            <a:r>
              <a:rPr lang="en-US" dirty="0" smtClean="0"/>
              <a:t> – Parent Meeting 5:00pm (7/8 assembly room)</a:t>
            </a:r>
          </a:p>
          <a:p>
            <a:r>
              <a:rPr lang="en-US" u="sng" dirty="0" smtClean="0"/>
              <a:t>3/19</a:t>
            </a:r>
            <a:r>
              <a:rPr lang="en-US" dirty="0" smtClean="0"/>
              <a:t> – Tri-City </a:t>
            </a:r>
            <a:r>
              <a:rPr lang="en-US" b="1" i="1" u="sng" dirty="0" smtClean="0"/>
              <a:t>Meet hosted by HP</a:t>
            </a:r>
            <a:r>
              <a:rPr lang="en-US" dirty="0" smtClean="0"/>
              <a:t>. @ McKinney North HS. (</a:t>
            </a:r>
            <a:r>
              <a:rPr lang="en-US" i="1" u="sng" dirty="0" smtClean="0"/>
              <a:t>THUR</a:t>
            </a:r>
            <a:r>
              <a:rPr lang="en-US" dirty="0" smtClean="0"/>
              <a:t>)</a:t>
            </a:r>
          </a:p>
          <a:p>
            <a:r>
              <a:rPr lang="en-US" u="sng" dirty="0" smtClean="0"/>
              <a:t>3/26</a:t>
            </a:r>
            <a:r>
              <a:rPr lang="en-US" dirty="0" smtClean="0"/>
              <a:t> –Princeton Meet 4pm. (</a:t>
            </a:r>
            <a:r>
              <a:rPr lang="en-US" i="1" u="sng" dirty="0" smtClean="0"/>
              <a:t>THUR</a:t>
            </a:r>
            <a:r>
              <a:rPr lang="en-US" dirty="0" smtClean="0"/>
              <a:t>) @ Clark Junior High, Princeton TX.</a:t>
            </a:r>
          </a:p>
          <a:p>
            <a:r>
              <a:rPr lang="en-US" u="sng" dirty="0" smtClean="0"/>
              <a:t>4/4</a:t>
            </a:r>
            <a:r>
              <a:rPr lang="en-US" dirty="0" smtClean="0"/>
              <a:t> – OPEN (no meet at this time but might be scheduled later)</a:t>
            </a:r>
          </a:p>
          <a:p>
            <a:r>
              <a:rPr lang="en-US" u="sng" dirty="0" smtClean="0"/>
              <a:t>4/10</a:t>
            </a:r>
            <a:r>
              <a:rPr lang="en-US" dirty="0" smtClean="0"/>
              <a:t> – District Meet 4pm. @ Ron Poe Stadium, McKinney. (</a:t>
            </a:r>
            <a:r>
              <a:rPr lang="en-US" i="1" u="sng" dirty="0" smtClean="0"/>
              <a:t>FRIDAY</a:t>
            </a:r>
            <a:r>
              <a:rPr lang="en-US" dirty="0" smtClean="0"/>
              <a:t>)</a:t>
            </a:r>
          </a:p>
          <a:p>
            <a:endParaRPr lang="en-US" dirty="0"/>
          </a:p>
        </p:txBody>
      </p:sp>
    </p:spTree>
    <p:extLst>
      <p:ext uri="{BB962C8B-B14F-4D97-AF65-F5344CB8AC3E}">
        <p14:creationId xmlns:p14="http://schemas.microsoft.com/office/powerpoint/2010/main" val="3271354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of Track Meet Schedule</a:t>
            </a:r>
            <a:endParaRPr lang="en-US" dirty="0"/>
          </a:p>
        </p:txBody>
      </p:sp>
      <p:sp>
        <p:nvSpPr>
          <p:cNvPr id="3" name="Content Placeholder 2"/>
          <p:cNvSpPr>
            <a:spLocks noGrp="1"/>
          </p:cNvSpPr>
          <p:nvPr>
            <p:ph idx="1"/>
          </p:nvPr>
        </p:nvSpPr>
        <p:spPr/>
        <p:txBody>
          <a:bodyPr>
            <a:noAutofit/>
          </a:bodyPr>
          <a:lstStyle/>
          <a:p>
            <a:r>
              <a:rPr lang="en-US" sz="2400" dirty="0" smtClean="0"/>
              <a:t>Athletes who made the roster for the event will be dismissed around 2pm to the locker rooms.</a:t>
            </a:r>
          </a:p>
          <a:p>
            <a:r>
              <a:rPr lang="en-US" sz="2400" dirty="0" smtClean="0"/>
              <a:t>Athletes dress in uniform and sweats, then board the buses. </a:t>
            </a:r>
          </a:p>
          <a:p>
            <a:r>
              <a:rPr lang="en-US" sz="2400" dirty="0" smtClean="0"/>
              <a:t>We provide transportation for student to and from the meets. </a:t>
            </a:r>
          </a:p>
          <a:p>
            <a:r>
              <a:rPr lang="en-US" sz="2400" dirty="0" smtClean="0"/>
              <a:t>AFTER their events, athletes can leave with ONLY their own parent, but MUST give coaches a signed transportation slip before the start of the meet and sign out on the sign out sheet to leave. </a:t>
            </a:r>
          </a:p>
          <a:p>
            <a:r>
              <a:rPr lang="en-US" sz="2400" dirty="0" smtClean="0"/>
              <a:t>Athletes should bring their own snacks and fluids.</a:t>
            </a:r>
          </a:p>
          <a:p>
            <a:r>
              <a:rPr lang="en-US" sz="2400" dirty="0" smtClean="0"/>
              <a:t>Concessions are usually available.</a:t>
            </a:r>
          </a:p>
          <a:p>
            <a:r>
              <a:rPr lang="en-US" sz="2400" dirty="0" smtClean="0"/>
              <a:t>We expect to return to HPMS from track meets on the buses around 10pm</a:t>
            </a:r>
            <a:endParaRPr lang="en-US" sz="2400" dirty="0"/>
          </a:p>
        </p:txBody>
      </p:sp>
    </p:spTree>
    <p:extLst>
      <p:ext uri="{BB962C8B-B14F-4D97-AF65-F5344CB8AC3E}">
        <p14:creationId xmlns:p14="http://schemas.microsoft.com/office/powerpoint/2010/main" val="52867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 Meet Order</a:t>
            </a:r>
            <a:endParaRPr lang="en-US" dirty="0"/>
          </a:p>
        </p:txBody>
      </p:sp>
      <p:sp>
        <p:nvSpPr>
          <p:cNvPr id="3" name="Content Placeholder 2"/>
          <p:cNvSpPr>
            <a:spLocks noGrp="1"/>
          </p:cNvSpPr>
          <p:nvPr>
            <p:ph idx="1"/>
          </p:nvPr>
        </p:nvSpPr>
        <p:spPr>
          <a:xfrm>
            <a:off x="457200" y="1600200"/>
            <a:ext cx="4114800" cy="4525963"/>
          </a:xfrm>
        </p:spPr>
        <p:txBody>
          <a:bodyPr>
            <a:normAutofit lnSpcReduction="10000"/>
          </a:bodyPr>
          <a:lstStyle/>
          <a:p>
            <a:r>
              <a:rPr lang="en-US" b="1" u="sng" dirty="0" smtClean="0"/>
              <a:t>Field Events </a:t>
            </a:r>
            <a:r>
              <a:rPr lang="en-US" dirty="0" smtClean="0"/>
              <a:t>– start at 4pm.</a:t>
            </a:r>
          </a:p>
          <a:p>
            <a:r>
              <a:rPr lang="en-US" dirty="0" smtClean="0"/>
              <a:t>Long Jump</a:t>
            </a:r>
          </a:p>
          <a:p>
            <a:r>
              <a:rPr lang="en-US" dirty="0" smtClean="0"/>
              <a:t>Triple Jump</a:t>
            </a:r>
          </a:p>
          <a:p>
            <a:r>
              <a:rPr lang="en-US" dirty="0" smtClean="0"/>
              <a:t>High Jump </a:t>
            </a:r>
          </a:p>
          <a:p>
            <a:r>
              <a:rPr lang="en-US" dirty="0" smtClean="0"/>
              <a:t>Pole Vault</a:t>
            </a:r>
          </a:p>
          <a:p>
            <a:r>
              <a:rPr lang="en-US" dirty="0" smtClean="0"/>
              <a:t>Discus</a:t>
            </a:r>
          </a:p>
          <a:p>
            <a:r>
              <a:rPr lang="en-US" dirty="0" smtClean="0"/>
              <a:t>Shot Put</a:t>
            </a:r>
            <a:endParaRPr lang="en-US" dirty="0"/>
          </a:p>
        </p:txBody>
      </p:sp>
      <p:sp>
        <p:nvSpPr>
          <p:cNvPr id="5" name="TextBox 4"/>
          <p:cNvSpPr txBox="1"/>
          <p:nvPr/>
        </p:nvSpPr>
        <p:spPr>
          <a:xfrm>
            <a:off x="5029200" y="1600200"/>
            <a:ext cx="4114800" cy="5416868"/>
          </a:xfrm>
          <a:prstGeom prst="rect">
            <a:avLst/>
          </a:prstGeom>
          <a:noFill/>
        </p:spPr>
        <p:txBody>
          <a:bodyPr wrap="square" rtlCol="0">
            <a:spAutoFit/>
          </a:bodyPr>
          <a:lstStyle/>
          <a:p>
            <a:r>
              <a:rPr lang="en-US" sz="3200" dirty="0" smtClean="0"/>
              <a:t>Track Events – </a:t>
            </a:r>
            <a:r>
              <a:rPr lang="en-US" sz="2400" dirty="0" smtClean="0"/>
              <a:t>in order…</a:t>
            </a:r>
          </a:p>
          <a:p>
            <a:pPr marL="457200" indent="-457200">
              <a:buFontTx/>
              <a:buChar char="-"/>
            </a:pPr>
            <a:r>
              <a:rPr lang="en-US" sz="2400" dirty="0" smtClean="0"/>
              <a:t>2400m</a:t>
            </a:r>
          </a:p>
          <a:p>
            <a:pPr marL="457200" indent="-457200">
              <a:buFontTx/>
              <a:buChar char="-"/>
            </a:pPr>
            <a:r>
              <a:rPr lang="en-US" sz="2400" dirty="0" smtClean="0"/>
              <a:t>4x100m relay</a:t>
            </a:r>
          </a:p>
          <a:p>
            <a:pPr marL="457200" indent="-457200">
              <a:buFontTx/>
              <a:buChar char="-"/>
            </a:pPr>
            <a:r>
              <a:rPr lang="en-US" sz="2400" dirty="0" smtClean="0"/>
              <a:t>800m</a:t>
            </a:r>
          </a:p>
          <a:p>
            <a:pPr marL="457200" indent="-457200">
              <a:buFontTx/>
              <a:buChar char="-"/>
            </a:pPr>
            <a:r>
              <a:rPr lang="en-US" sz="2400" dirty="0" smtClean="0"/>
              <a:t>100m hurdles</a:t>
            </a:r>
          </a:p>
          <a:p>
            <a:pPr marL="457200" indent="-457200">
              <a:buFontTx/>
              <a:buChar char="-"/>
            </a:pPr>
            <a:r>
              <a:rPr lang="en-US" sz="2400" dirty="0" smtClean="0"/>
              <a:t>100m</a:t>
            </a:r>
          </a:p>
          <a:p>
            <a:pPr marL="457200" indent="-457200">
              <a:buFontTx/>
              <a:buChar char="-"/>
            </a:pPr>
            <a:r>
              <a:rPr lang="en-US" sz="2400" dirty="0" smtClean="0"/>
              <a:t>4x200m relay</a:t>
            </a:r>
          </a:p>
          <a:p>
            <a:pPr marL="457200" indent="-457200">
              <a:buFontTx/>
              <a:buChar char="-"/>
            </a:pPr>
            <a:r>
              <a:rPr lang="en-US" sz="2400" dirty="0" smtClean="0"/>
              <a:t>400m</a:t>
            </a:r>
          </a:p>
          <a:p>
            <a:pPr marL="457200" indent="-457200">
              <a:buFontTx/>
              <a:buChar char="-"/>
            </a:pPr>
            <a:r>
              <a:rPr lang="en-US" sz="2400" dirty="0" smtClean="0"/>
              <a:t>300m hurdles</a:t>
            </a:r>
          </a:p>
          <a:p>
            <a:pPr marL="457200" indent="-457200">
              <a:buFontTx/>
              <a:buChar char="-"/>
            </a:pPr>
            <a:r>
              <a:rPr lang="en-US" sz="2400" dirty="0" smtClean="0"/>
              <a:t>200m </a:t>
            </a:r>
          </a:p>
          <a:p>
            <a:pPr marL="457200" indent="-457200">
              <a:buFontTx/>
              <a:buChar char="-"/>
            </a:pPr>
            <a:r>
              <a:rPr lang="en-US" sz="2400" dirty="0" smtClean="0"/>
              <a:t>1600m</a:t>
            </a:r>
          </a:p>
          <a:p>
            <a:pPr marL="457200" indent="-457200">
              <a:buFontTx/>
              <a:buChar char="-"/>
            </a:pPr>
            <a:r>
              <a:rPr lang="en-US" sz="2400" dirty="0" smtClean="0"/>
              <a:t>4x400m relay</a:t>
            </a:r>
          </a:p>
          <a:p>
            <a:pPr marL="457200" indent="-457200">
              <a:buFontTx/>
              <a:buChar char="-"/>
            </a:pPr>
            <a:endParaRPr lang="en-US" sz="3200" dirty="0" smtClean="0"/>
          </a:p>
          <a:p>
            <a:endParaRPr lang="en-US" dirty="0"/>
          </a:p>
        </p:txBody>
      </p:sp>
    </p:spTree>
    <p:extLst>
      <p:ext uri="{BB962C8B-B14F-4D97-AF65-F5344CB8AC3E}">
        <p14:creationId xmlns:p14="http://schemas.microsoft.com/office/powerpoint/2010/main" val="2027699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671"/>
            <a:ext cx="8229600" cy="1143000"/>
          </a:xfrm>
        </p:spPr>
        <p:txBody>
          <a:bodyPr/>
          <a:lstStyle/>
          <a:p>
            <a:r>
              <a:rPr lang="en-US" dirty="0" smtClean="0"/>
              <a:t>Expectations of the Athlete</a:t>
            </a:r>
            <a:endParaRPr lang="en-US" dirty="0"/>
          </a:p>
        </p:txBody>
      </p:sp>
      <p:sp>
        <p:nvSpPr>
          <p:cNvPr id="3" name="Content Placeholder 2"/>
          <p:cNvSpPr>
            <a:spLocks noGrp="1"/>
          </p:cNvSpPr>
          <p:nvPr>
            <p:ph idx="1"/>
          </p:nvPr>
        </p:nvSpPr>
        <p:spPr>
          <a:xfrm>
            <a:off x="381000" y="1143000"/>
            <a:ext cx="8229600" cy="4525963"/>
          </a:xfrm>
        </p:spPr>
        <p:txBody>
          <a:bodyPr>
            <a:noAutofit/>
          </a:bodyPr>
          <a:lstStyle/>
          <a:p>
            <a:r>
              <a:rPr lang="en-US" sz="1800" dirty="0" smtClean="0"/>
              <a:t>Maintain good academic standing</a:t>
            </a:r>
          </a:p>
          <a:p>
            <a:r>
              <a:rPr lang="en-US" sz="1800" dirty="0" smtClean="0"/>
              <a:t>Positive example to team, family, community</a:t>
            </a:r>
          </a:p>
          <a:p>
            <a:r>
              <a:rPr lang="en-US" sz="1800" dirty="0" smtClean="0"/>
              <a:t>Attend and participate in ALL practices and meets.</a:t>
            </a:r>
          </a:p>
          <a:p>
            <a:r>
              <a:rPr lang="en-US" sz="1800" dirty="0" smtClean="0"/>
              <a:t>Take care of all checked out equipment. Damaged equipment must be paid for at end of season.</a:t>
            </a:r>
          </a:p>
          <a:p>
            <a:r>
              <a:rPr lang="en-US" sz="1800" dirty="0" smtClean="0"/>
              <a:t>Report ALL injuries to coaches for referral to the High School trainers.</a:t>
            </a:r>
          </a:p>
          <a:p>
            <a:r>
              <a:rPr lang="en-US" sz="1800" dirty="0" smtClean="0"/>
              <a:t>All doctor’s/dentist/orthodontist appointments should be scheduled away from practice and competition times.</a:t>
            </a:r>
          </a:p>
          <a:p>
            <a:r>
              <a:rPr lang="en-US" sz="1800" dirty="0" smtClean="0"/>
              <a:t>Coaches must be informed if practice is missed due to tutorials. Athletes should do their best to attend tutorials as needed during times that DO NOT conflict with track.</a:t>
            </a:r>
          </a:p>
          <a:p>
            <a:endParaRPr lang="en-US" sz="1800" dirty="0"/>
          </a:p>
          <a:p>
            <a:r>
              <a:rPr lang="en-US" sz="1800" dirty="0" smtClean="0"/>
              <a:t>If there is a conflict with an outside school activities, vacation, or any </a:t>
            </a:r>
            <a:r>
              <a:rPr lang="en-US" sz="1800" u="sng" dirty="0" smtClean="0"/>
              <a:t>club sport </a:t>
            </a:r>
            <a:r>
              <a:rPr lang="en-US" sz="1800" dirty="0" smtClean="0"/>
              <a:t>or </a:t>
            </a:r>
            <a:r>
              <a:rPr lang="en-US" sz="1800" u="sng" dirty="0" smtClean="0"/>
              <a:t>private coaching</a:t>
            </a:r>
            <a:r>
              <a:rPr lang="en-US" sz="1800" dirty="0" smtClean="0"/>
              <a:t>…..HPMS track and field WILL take priority. </a:t>
            </a:r>
            <a:r>
              <a:rPr lang="en-US" sz="1800" b="1" u="sng" dirty="0" smtClean="0"/>
              <a:t>No exceptions</a:t>
            </a:r>
            <a:r>
              <a:rPr lang="en-US" sz="1800" dirty="0" smtClean="0"/>
              <a:t>. If an athlete is involved with club running/track or private running/track coaching they may NOT participate in these from 2/16 – 4/10 if they are a part of the HPMS Track &amp; Field team(HP District Policy)</a:t>
            </a:r>
          </a:p>
          <a:p>
            <a:pPr marL="0" indent="0">
              <a:buNone/>
            </a:pPr>
            <a:r>
              <a:rPr lang="en-US" sz="1200" dirty="0" smtClean="0"/>
              <a:t>*** Failure to meet or comply with team expectations may result in disciplinary action including parent conferences, suspension from meets, and/or removal from the team. ***</a:t>
            </a:r>
            <a:endParaRPr lang="en-US" sz="1200" dirty="0"/>
          </a:p>
        </p:txBody>
      </p:sp>
    </p:spTree>
    <p:extLst>
      <p:ext uri="{BB962C8B-B14F-4D97-AF65-F5344CB8AC3E}">
        <p14:creationId xmlns:p14="http://schemas.microsoft.com/office/powerpoint/2010/main" val="24502653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Discipline</a:t>
            </a:r>
            <a:endParaRPr lang="en-US" dirty="0"/>
          </a:p>
        </p:txBody>
      </p:sp>
      <p:sp>
        <p:nvSpPr>
          <p:cNvPr id="3" name="Content Placeholder 2"/>
          <p:cNvSpPr>
            <a:spLocks noGrp="1"/>
          </p:cNvSpPr>
          <p:nvPr>
            <p:ph idx="1"/>
          </p:nvPr>
        </p:nvSpPr>
        <p:spPr/>
        <p:txBody>
          <a:bodyPr/>
          <a:lstStyle/>
          <a:p>
            <a:r>
              <a:rPr lang="en-US" dirty="0" smtClean="0"/>
              <a:t>If there are discipline issues at school with an HPMS Track and Field athlete the athlete will be suspended for the next Track Meet.</a:t>
            </a:r>
          </a:p>
          <a:p>
            <a:r>
              <a:rPr lang="en-US" dirty="0" smtClean="0"/>
              <a:t>Common discipline issues include “lunch duty”, ISS, Lunch ISS, School Suspension, detention, and Teacher Write-Ups.</a:t>
            </a:r>
          </a:p>
          <a:p>
            <a:endParaRPr lang="en-US" dirty="0" smtClean="0"/>
          </a:p>
          <a:p>
            <a:r>
              <a:rPr lang="en-US" sz="2000" dirty="0" smtClean="0"/>
              <a:t>This discipline policy is approved by the District Athletic Administration and applies to Middle School and High School girls </a:t>
            </a:r>
            <a:r>
              <a:rPr lang="en-US" sz="2000" dirty="0" err="1" smtClean="0"/>
              <a:t>Track&amp;Field</a:t>
            </a:r>
            <a:r>
              <a:rPr lang="en-US" sz="2000" dirty="0" smtClean="0"/>
              <a:t> athletes. </a:t>
            </a:r>
            <a:endParaRPr lang="en-US" sz="2000" dirty="0"/>
          </a:p>
        </p:txBody>
      </p:sp>
    </p:spTree>
    <p:extLst>
      <p:ext uri="{BB962C8B-B14F-4D97-AF65-F5344CB8AC3E}">
        <p14:creationId xmlns:p14="http://schemas.microsoft.com/office/powerpoint/2010/main" val="494963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639762"/>
          </a:xfrm>
        </p:spPr>
        <p:txBody>
          <a:bodyPr>
            <a:normAutofit fontScale="90000"/>
          </a:bodyPr>
          <a:lstStyle/>
          <a:p>
            <a:r>
              <a:rPr lang="en-US" dirty="0" smtClean="0"/>
              <a:t>HPMS Girl’s Track and Field Records</a:t>
            </a:r>
            <a:endParaRPr lang="en-US" dirty="0"/>
          </a:p>
        </p:txBody>
      </p:sp>
      <p:sp>
        <p:nvSpPr>
          <p:cNvPr id="3" name="Content Placeholder 2"/>
          <p:cNvSpPr>
            <a:spLocks noGrp="1"/>
          </p:cNvSpPr>
          <p:nvPr>
            <p:ph idx="1"/>
          </p:nvPr>
        </p:nvSpPr>
        <p:spPr>
          <a:xfrm>
            <a:off x="26805" y="762000"/>
            <a:ext cx="5002395" cy="6096000"/>
          </a:xfrm>
        </p:spPr>
        <p:txBody>
          <a:bodyPr>
            <a:normAutofit/>
          </a:bodyPr>
          <a:lstStyle/>
          <a:p>
            <a:r>
              <a:rPr lang="en-US" sz="1800" u="sng" dirty="0" smtClean="0"/>
              <a:t>Shot put </a:t>
            </a:r>
            <a:r>
              <a:rPr lang="en-US" sz="1800" dirty="0" smtClean="0"/>
              <a:t>: </a:t>
            </a:r>
            <a:r>
              <a:rPr lang="en-US" sz="1800" b="1" dirty="0" smtClean="0"/>
              <a:t>Laura Edwards </a:t>
            </a:r>
            <a:r>
              <a:rPr lang="en-US" sz="1800" dirty="0" smtClean="0"/>
              <a:t>– 35’8” (2010)</a:t>
            </a:r>
          </a:p>
          <a:p>
            <a:r>
              <a:rPr lang="en-US" sz="1800" u="sng" dirty="0" smtClean="0"/>
              <a:t>Discus</a:t>
            </a:r>
            <a:r>
              <a:rPr lang="en-US" sz="1800" dirty="0" smtClean="0"/>
              <a:t> : </a:t>
            </a:r>
            <a:r>
              <a:rPr lang="en-US" sz="1800" b="1" dirty="0" smtClean="0"/>
              <a:t>Megan Gallagher </a:t>
            </a:r>
            <a:r>
              <a:rPr lang="en-US" sz="1800" dirty="0" smtClean="0"/>
              <a:t>– 102’4” (1999)</a:t>
            </a:r>
          </a:p>
          <a:p>
            <a:r>
              <a:rPr lang="en-US" sz="1800" u="sng" dirty="0" smtClean="0"/>
              <a:t>Long Jump </a:t>
            </a:r>
            <a:r>
              <a:rPr lang="en-US" sz="1800" dirty="0" smtClean="0"/>
              <a:t>: </a:t>
            </a:r>
            <a:r>
              <a:rPr lang="en-US" sz="1800" b="1" dirty="0" err="1" smtClean="0"/>
              <a:t>Maddie</a:t>
            </a:r>
            <a:r>
              <a:rPr lang="en-US" sz="1800" b="1" dirty="0" smtClean="0"/>
              <a:t> Hammer </a:t>
            </a:r>
            <a:r>
              <a:rPr lang="en-US" sz="1800" dirty="0" smtClean="0"/>
              <a:t>– 17’2” (2011)</a:t>
            </a:r>
          </a:p>
          <a:p>
            <a:r>
              <a:rPr lang="en-US" sz="1800" u="sng" dirty="0" smtClean="0"/>
              <a:t>Triple Jump </a:t>
            </a:r>
            <a:r>
              <a:rPr lang="en-US" sz="1800" dirty="0" smtClean="0"/>
              <a:t>: </a:t>
            </a:r>
            <a:r>
              <a:rPr lang="en-US" sz="1800" b="1" dirty="0" err="1" smtClean="0"/>
              <a:t>Falyn</a:t>
            </a:r>
            <a:r>
              <a:rPr lang="en-US" sz="1800" b="1" dirty="0" smtClean="0"/>
              <a:t> </a:t>
            </a:r>
            <a:r>
              <a:rPr lang="en-US" sz="1800" b="1" dirty="0" err="1" smtClean="0"/>
              <a:t>Reaugh</a:t>
            </a:r>
            <a:r>
              <a:rPr lang="en-US" sz="1800" b="1" dirty="0" smtClean="0"/>
              <a:t> </a:t>
            </a:r>
            <a:r>
              <a:rPr lang="en-US" sz="1800" dirty="0" smtClean="0"/>
              <a:t>– 36’2” (2013)</a:t>
            </a:r>
          </a:p>
          <a:p>
            <a:r>
              <a:rPr lang="en-US" sz="1800" u="sng" dirty="0" smtClean="0"/>
              <a:t>High Jump </a:t>
            </a:r>
            <a:r>
              <a:rPr lang="en-US" sz="1800" b="1" dirty="0" smtClean="0"/>
              <a:t>: </a:t>
            </a:r>
            <a:r>
              <a:rPr lang="en-US" sz="1800" b="1" dirty="0" err="1" smtClean="0"/>
              <a:t>Falyn</a:t>
            </a:r>
            <a:r>
              <a:rPr lang="en-US" sz="1800" b="1" dirty="0" smtClean="0"/>
              <a:t> </a:t>
            </a:r>
            <a:r>
              <a:rPr lang="en-US" sz="1800" b="1" dirty="0" err="1" smtClean="0"/>
              <a:t>Reaugh</a:t>
            </a:r>
            <a:r>
              <a:rPr lang="en-US" sz="1800" b="1" dirty="0" smtClean="0"/>
              <a:t> </a:t>
            </a:r>
            <a:r>
              <a:rPr lang="en-US" sz="1800" dirty="0" smtClean="0"/>
              <a:t>– 5’8” (2013)</a:t>
            </a:r>
          </a:p>
          <a:p>
            <a:r>
              <a:rPr lang="en-US" sz="1800" u="sng" dirty="0" smtClean="0"/>
              <a:t>Pole Vault </a:t>
            </a:r>
            <a:r>
              <a:rPr lang="en-US" sz="1800" dirty="0" smtClean="0"/>
              <a:t>: </a:t>
            </a:r>
            <a:r>
              <a:rPr lang="en-US" sz="1800" b="1" dirty="0" smtClean="0"/>
              <a:t>Maggie Dooley </a:t>
            </a:r>
            <a:r>
              <a:rPr lang="en-US" sz="1800" dirty="0" smtClean="0"/>
              <a:t>– 9’0” (2009)</a:t>
            </a:r>
          </a:p>
          <a:p>
            <a:r>
              <a:rPr lang="en-US" sz="1800" u="sng" dirty="0" smtClean="0"/>
              <a:t>100m Hurdles </a:t>
            </a:r>
            <a:r>
              <a:rPr lang="en-US" sz="1800" dirty="0" smtClean="0"/>
              <a:t>: </a:t>
            </a:r>
            <a:r>
              <a:rPr lang="en-US" sz="1800" b="1" dirty="0" smtClean="0"/>
              <a:t>Kendall McCulloch </a:t>
            </a:r>
            <a:r>
              <a:rPr lang="en-US" sz="1800" dirty="0" smtClean="0"/>
              <a:t>– 15.94 (1993)</a:t>
            </a:r>
          </a:p>
          <a:p>
            <a:r>
              <a:rPr lang="en-US" sz="1800" u="sng" dirty="0" smtClean="0"/>
              <a:t>300m Hurdles </a:t>
            </a:r>
            <a:r>
              <a:rPr lang="en-US" sz="1800" dirty="0" smtClean="0"/>
              <a:t>: </a:t>
            </a:r>
            <a:r>
              <a:rPr lang="en-US" sz="1800" b="1" dirty="0" smtClean="0"/>
              <a:t>Gabby Crank </a:t>
            </a:r>
            <a:r>
              <a:rPr lang="en-US" sz="1800" dirty="0" smtClean="0"/>
              <a:t>– 47.28 (2011)</a:t>
            </a:r>
          </a:p>
          <a:p>
            <a:r>
              <a:rPr lang="en-US" sz="1800" u="sng" dirty="0" smtClean="0"/>
              <a:t>100m</a:t>
            </a:r>
            <a:r>
              <a:rPr lang="en-US" sz="1800" dirty="0" smtClean="0"/>
              <a:t> : </a:t>
            </a:r>
            <a:r>
              <a:rPr lang="en-US" sz="1800" b="1" dirty="0" smtClean="0"/>
              <a:t>Kendall Jordan </a:t>
            </a:r>
            <a:r>
              <a:rPr lang="en-US" sz="1800" dirty="0" smtClean="0"/>
              <a:t>– 12.3 (1982)</a:t>
            </a:r>
          </a:p>
          <a:p>
            <a:r>
              <a:rPr lang="en-US" sz="1800" u="sng" dirty="0" smtClean="0"/>
              <a:t>200m</a:t>
            </a:r>
            <a:r>
              <a:rPr lang="en-US" sz="1800" dirty="0" smtClean="0"/>
              <a:t> : </a:t>
            </a:r>
            <a:r>
              <a:rPr lang="en-US" sz="1800" b="1" dirty="0" smtClean="0"/>
              <a:t>Leah McLeod </a:t>
            </a:r>
            <a:r>
              <a:rPr lang="en-US" sz="1800" dirty="0" smtClean="0"/>
              <a:t>– 25.3 (2000)</a:t>
            </a:r>
          </a:p>
          <a:p>
            <a:r>
              <a:rPr lang="en-US" sz="1800" u="sng" dirty="0" smtClean="0"/>
              <a:t>400m</a:t>
            </a:r>
            <a:r>
              <a:rPr lang="en-US" sz="1800" dirty="0" smtClean="0"/>
              <a:t> : </a:t>
            </a:r>
            <a:r>
              <a:rPr lang="en-US" sz="1800" b="1" dirty="0" err="1" smtClean="0"/>
              <a:t>Maddy</a:t>
            </a:r>
            <a:r>
              <a:rPr lang="en-US" sz="1800" b="1" dirty="0" smtClean="0"/>
              <a:t> Stephens</a:t>
            </a:r>
            <a:r>
              <a:rPr lang="en-US" sz="1800" b="1" dirty="0" smtClean="0"/>
              <a:t> </a:t>
            </a:r>
            <a:r>
              <a:rPr lang="en-US" sz="1800" dirty="0" smtClean="0"/>
              <a:t>– </a:t>
            </a:r>
            <a:r>
              <a:rPr lang="en-US" sz="1800" dirty="0" smtClean="0"/>
              <a:t>61.41 (</a:t>
            </a:r>
            <a:r>
              <a:rPr lang="en-US" sz="1800" dirty="0" smtClean="0"/>
              <a:t>2015</a:t>
            </a:r>
            <a:r>
              <a:rPr lang="en-US" sz="1800" dirty="0" smtClean="0"/>
              <a:t>)</a:t>
            </a:r>
            <a:endParaRPr lang="en-US" sz="1800" dirty="0" smtClean="0"/>
          </a:p>
          <a:p>
            <a:r>
              <a:rPr lang="en-US" sz="1800" u="sng" dirty="0" smtClean="0"/>
              <a:t>800m</a:t>
            </a:r>
            <a:r>
              <a:rPr lang="en-US" sz="1800" dirty="0" smtClean="0"/>
              <a:t> : </a:t>
            </a:r>
            <a:r>
              <a:rPr lang="en-US" sz="1800" b="1" dirty="0" smtClean="0"/>
              <a:t>Sara Sutherland </a:t>
            </a:r>
            <a:r>
              <a:rPr lang="en-US" sz="1800" dirty="0" smtClean="0"/>
              <a:t>– 2:20 (2006)</a:t>
            </a:r>
          </a:p>
          <a:p>
            <a:r>
              <a:rPr lang="en-US" sz="1800" u="sng" dirty="0" smtClean="0"/>
              <a:t>1600m</a:t>
            </a:r>
            <a:r>
              <a:rPr lang="en-US" sz="1800" dirty="0" smtClean="0"/>
              <a:t> : </a:t>
            </a:r>
            <a:r>
              <a:rPr lang="en-US" sz="1800" b="1" dirty="0" smtClean="0"/>
              <a:t>Natalie </a:t>
            </a:r>
            <a:r>
              <a:rPr lang="en-US" sz="1800" b="1" dirty="0" err="1" smtClean="0"/>
              <a:t>Rathjen</a:t>
            </a:r>
            <a:r>
              <a:rPr lang="en-US" sz="1800" b="1" dirty="0" smtClean="0"/>
              <a:t> </a:t>
            </a:r>
            <a:r>
              <a:rPr lang="en-US" sz="1800" dirty="0" smtClean="0"/>
              <a:t>– 5:11.00 (2010)</a:t>
            </a:r>
          </a:p>
          <a:p>
            <a:r>
              <a:rPr lang="en-US" sz="1800" u="sng" dirty="0" smtClean="0"/>
              <a:t>2400m</a:t>
            </a:r>
            <a:r>
              <a:rPr lang="en-US" sz="1800" dirty="0" smtClean="0"/>
              <a:t> : </a:t>
            </a:r>
            <a:r>
              <a:rPr lang="en-US" sz="1800" b="1" dirty="0" smtClean="0"/>
              <a:t>Natalie </a:t>
            </a:r>
            <a:r>
              <a:rPr lang="en-US" sz="1800" b="1" dirty="0" err="1" smtClean="0"/>
              <a:t>Rathjen</a:t>
            </a:r>
            <a:r>
              <a:rPr lang="en-US" sz="1800" b="1" dirty="0" smtClean="0"/>
              <a:t> </a:t>
            </a:r>
            <a:r>
              <a:rPr lang="en-US" sz="1800" dirty="0" smtClean="0"/>
              <a:t>– 7:57.00 (2010)</a:t>
            </a:r>
          </a:p>
          <a:p>
            <a:r>
              <a:rPr lang="en-US" sz="1800" u="sng" dirty="0" smtClean="0"/>
              <a:t>3200m</a:t>
            </a:r>
            <a:r>
              <a:rPr lang="en-US" sz="1800" dirty="0" smtClean="0"/>
              <a:t> : </a:t>
            </a:r>
            <a:r>
              <a:rPr lang="en-US" sz="1800" b="1" dirty="0" smtClean="0"/>
              <a:t>Caroline Pollock </a:t>
            </a:r>
            <a:r>
              <a:rPr lang="en-US" sz="1800" dirty="0" smtClean="0"/>
              <a:t>– 12:21.54</a:t>
            </a:r>
          </a:p>
          <a:p>
            <a:r>
              <a:rPr lang="en-US" sz="2000" dirty="0" smtClean="0"/>
              <a:t> </a:t>
            </a:r>
            <a:endParaRPr lang="en-US" sz="2000" dirty="0"/>
          </a:p>
        </p:txBody>
      </p:sp>
      <p:sp>
        <p:nvSpPr>
          <p:cNvPr id="4" name="TextBox 3"/>
          <p:cNvSpPr txBox="1"/>
          <p:nvPr/>
        </p:nvSpPr>
        <p:spPr>
          <a:xfrm>
            <a:off x="5029200" y="838200"/>
            <a:ext cx="4114800" cy="5078314"/>
          </a:xfrm>
          <a:prstGeom prst="rect">
            <a:avLst/>
          </a:prstGeom>
          <a:noFill/>
        </p:spPr>
        <p:txBody>
          <a:bodyPr wrap="square" rtlCol="0">
            <a:spAutoFit/>
          </a:bodyPr>
          <a:lstStyle/>
          <a:p>
            <a:pPr marL="285750" indent="-285750">
              <a:buFontTx/>
              <a:buChar char="-"/>
            </a:pPr>
            <a:r>
              <a:rPr lang="en-US" u="sng" dirty="0" smtClean="0"/>
              <a:t>4x100m Relay </a:t>
            </a:r>
            <a:r>
              <a:rPr lang="en-US" dirty="0" smtClean="0"/>
              <a:t>: </a:t>
            </a:r>
            <a:r>
              <a:rPr lang="en-US" b="1" dirty="0" smtClean="0"/>
              <a:t>Ashley Young, </a:t>
            </a:r>
            <a:r>
              <a:rPr lang="en-US" b="1" dirty="0" err="1" smtClean="0"/>
              <a:t>Beccah</a:t>
            </a:r>
            <a:r>
              <a:rPr lang="en-US" b="1" dirty="0" smtClean="0"/>
              <a:t> Sullivan, Becca Ellis, Avery Youn</a:t>
            </a:r>
            <a:r>
              <a:rPr lang="en-US" dirty="0" smtClean="0"/>
              <a:t>g – </a:t>
            </a:r>
          </a:p>
          <a:p>
            <a:r>
              <a:rPr lang="en-US" dirty="0" smtClean="0"/>
              <a:t>                   50.93 (1998)</a:t>
            </a:r>
          </a:p>
          <a:p>
            <a:endParaRPr lang="en-US" dirty="0" smtClean="0"/>
          </a:p>
          <a:p>
            <a:pPr marL="285750" indent="-285750">
              <a:buFontTx/>
              <a:buChar char="-"/>
            </a:pPr>
            <a:r>
              <a:rPr lang="en-US" u="sng" dirty="0" smtClean="0"/>
              <a:t>4x200m Relay </a:t>
            </a:r>
            <a:r>
              <a:rPr lang="en-US" dirty="0" smtClean="0"/>
              <a:t>: </a:t>
            </a:r>
            <a:r>
              <a:rPr lang="en-US" b="1" dirty="0" smtClean="0"/>
              <a:t>Lauren Murray, Kendrick Carlin, </a:t>
            </a:r>
            <a:r>
              <a:rPr lang="en-US" b="1" dirty="0" err="1" smtClean="0"/>
              <a:t>Cari</a:t>
            </a:r>
            <a:r>
              <a:rPr lang="en-US" b="1" dirty="0" smtClean="0"/>
              <a:t> Owens, Brooke Blessing</a:t>
            </a:r>
            <a:r>
              <a:rPr lang="en-US" dirty="0" smtClean="0"/>
              <a:t> –</a:t>
            </a:r>
          </a:p>
          <a:p>
            <a:r>
              <a:rPr lang="en-US" dirty="0" smtClean="0"/>
              <a:t>                    1:48.03 (1992)</a:t>
            </a:r>
          </a:p>
          <a:p>
            <a:endParaRPr lang="en-US" dirty="0"/>
          </a:p>
          <a:p>
            <a:pPr marL="285750" indent="-285750">
              <a:buFontTx/>
              <a:buChar char="-"/>
            </a:pPr>
            <a:r>
              <a:rPr lang="en-US" u="sng" dirty="0" smtClean="0"/>
              <a:t>4x400 Relay </a:t>
            </a:r>
            <a:r>
              <a:rPr lang="en-US" dirty="0" smtClean="0"/>
              <a:t>: </a:t>
            </a:r>
          </a:p>
          <a:p>
            <a:pPr marL="285750" indent="-285750">
              <a:buFontTx/>
              <a:buChar char="-"/>
            </a:pPr>
            <a:endParaRPr lang="en-US" dirty="0"/>
          </a:p>
          <a:p>
            <a:r>
              <a:rPr lang="en-US" b="1" dirty="0" smtClean="0"/>
              <a:t>Julie Lowe, Carolyn Hutcheson, Alice       Burch, Kathy Bass</a:t>
            </a:r>
          </a:p>
          <a:p>
            <a:r>
              <a:rPr lang="en-US" dirty="0" smtClean="0"/>
              <a:t>                   4:18.00 (1984)</a:t>
            </a:r>
          </a:p>
          <a:p>
            <a:endParaRPr lang="en-US" dirty="0"/>
          </a:p>
          <a:p>
            <a:r>
              <a:rPr lang="en-US" b="1" dirty="0" smtClean="0"/>
              <a:t>Margaret </a:t>
            </a:r>
            <a:r>
              <a:rPr lang="en-US" b="1" dirty="0" err="1" smtClean="0"/>
              <a:t>Gottsacker</a:t>
            </a:r>
            <a:r>
              <a:rPr lang="en-US" b="1" dirty="0" smtClean="0"/>
              <a:t>, Claire Paschal, Caroline Cartwright, Sara Sutherland</a:t>
            </a:r>
          </a:p>
          <a:p>
            <a:r>
              <a:rPr lang="en-US" dirty="0"/>
              <a:t> </a:t>
            </a:r>
            <a:r>
              <a:rPr lang="en-US" dirty="0" smtClean="0"/>
              <a:t>                  4:18.00 (2006)</a:t>
            </a:r>
          </a:p>
        </p:txBody>
      </p:sp>
      <p:cxnSp>
        <p:nvCxnSpPr>
          <p:cNvPr id="6" name="Straight Connector 5"/>
          <p:cNvCxnSpPr/>
          <p:nvPr/>
        </p:nvCxnSpPr>
        <p:spPr>
          <a:xfrm>
            <a:off x="4800600" y="838200"/>
            <a:ext cx="0" cy="5562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9465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smtClean="0"/>
              <a:t>2014 7</a:t>
            </a:r>
            <a:r>
              <a:rPr lang="en-US" sz="4000" baseline="30000" dirty="0" smtClean="0"/>
              <a:t>th</a:t>
            </a:r>
            <a:r>
              <a:rPr lang="en-US" sz="4000" dirty="0" smtClean="0"/>
              <a:t> graders (current 8</a:t>
            </a:r>
            <a:r>
              <a:rPr lang="en-US" sz="4000" baseline="30000" dirty="0" smtClean="0"/>
              <a:t>th</a:t>
            </a:r>
            <a:r>
              <a:rPr lang="en-US" sz="4000" dirty="0" smtClean="0"/>
              <a:t> grade)</a:t>
            </a:r>
            <a:endParaRPr lang="en-US" sz="4000" dirty="0"/>
          </a:p>
        </p:txBody>
      </p:sp>
      <p:sp>
        <p:nvSpPr>
          <p:cNvPr id="3" name="Content Placeholder 2"/>
          <p:cNvSpPr>
            <a:spLocks noGrp="1"/>
          </p:cNvSpPr>
          <p:nvPr>
            <p:ph idx="1"/>
          </p:nvPr>
        </p:nvSpPr>
        <p:spPr>
          <a:xfrm>
            <a:off x="457200" y="1219200"/>
            <a:ext cx="8229600" cy="2438399"/>
          </a:xfrm>
        </p:spPr>
        <p:txBody>
          <a:bodyPr numCol="2">
            <a:normAutofit fontScale="40000" lnSpcReduction="20000"/>
          </a:bodyPr>
          <a:lstStyle/>
          <a:p>
            <a:r>
              <a:rPr lang="en-US" sz="6000" b="1" i="1" u="sng" dirty="0" smtClean="0"/>
              <a:t>2014 Prosper Track Meet</a:t>
            </a:r>
            <a:r>
              <a:rPr lang="en-US" sz="6000" dirty="0" smtClean="0"/>
              <a:t>  </a:t>
            </a:r>
            <a:r>
              <a:rPr lang="en-US" sz="4400" dirty="0" smtClean="0"/>
              <a:t>=        </a:t>
            </a:r>
          </a:p>
          <a:p>
            <a:pPr marL="0" indent="0">
              <a:buNone/>
            </a:pPr>
            <a:r>
              <a:rPr lang="en-US" sz="4400" dirty="0" smtClean="0"/>
              <a:t>     </a:t>
            </a:r>
            <a:r>
              <a:rPr lang="en-US" sz="5000" b="1" dirty="0" smtClean="0"/>
              <a:t>HP –  </a:t>
            </a:r>
            <a:r>
              <a:rPr lang="en-US" sz="5000" b="1" u="sng" dirty="0" smtClean="0"/>
              <a:t>339.5</a:t>
            </a:r>
            <a:r>
              <a:rPr lang="en-US" sz="5000" b="1" dirty="0" smtClean="0"/>
              <a:t> </a:t>
            </a:r>
            <a:r>
              <a:rPr lang="en-US" sz="5000" b="1" dirty="0"/>
              <a:t>*</a:t>
            </a:r>
            <a:r>
              <a:rPr lang="en-US" sz="5000" b="1" dirty="0" smtClean="0"/>
              <a:t>won 15 of 17 events*</a:t>
            </a:r>
          </a:p>
          <a:p>
            <a:pPr marL="0" indent="0">
              <a:buNone/>
            </a:pPr>
            <a:r>
              <a:rPr lang="en-US" sz="4400" dirty="0"/>
              <a:t> </a:t>
            </a:r>
            <a:r>
              <a:rPr lang="en-US" sz="4400" dirty="0" smtClean="0"/>
              <a:t>    </a:t>
            </a:r>
          </a:p>
          <a:p>
            <a:pPr marL="0" indent="0">
              <a:buNone/>
            </a:pPr>
            <a:r>
              <a:rPr lang="en-US" sz="4400" dirty="0" smtClean="0"/>
              <a:t>     Prosper -  193</a:t>
            </a:r>
          </a:p>
          <a:p>
            <a:pPr marL="0" indent="0">
              <a:buNone/>
            </a:pPr>
            <a:r>
              <a:rPr lang="en-US" sz="4400" dirty="0"/>
              <a:t> </a:t>
            </a:r>
            <a:r>
              <a:rPr lang="en-US" sz="4400" dirty="0" smtClean="0"/>
              <a:t>    Cockrill -    94</a:t>
            </a:r>
          </a:p>
          <a:p>
            <a:pPr marL="0" indent="0">
              <a:buNone/>
            </a:pPr>
            <a:r>
              <a:rPr lang="en-US" sz="4400" dirty="0" smtClean="0"/>
              <a:t>     Dowell -     71.5</a:t>
            </a:r>
          </a:p>
          <a:p>
            <a:pPr marL="0" indent="0">
              <a:buNone/>
            </a:pPr>
            <a:endParaRPr lang="en-US" sz="1600" dirty="0"/>
          </a:p>
          <a:p>
            <a:pPr>
              <a:buFontTx/>
              <a:buChar char="-"/>
            </a:pPr>
            <a:endParaRPr lang="en-US" sz="2000" b="1" i="1" dirty="0" smtClean="0"/>
          </a:p>
          <a:p>
            <a:pPr>
              <a:buFontTx/>
              <a:buChar char="-"/>
            </a:pPr>
            <a:endParaRPr lang="en-US" sz="2000" b="1" i="1" dirty="0"/>
          </a:p>
          <a:p>
            <a:pPr>
              <a:buFontTx/>
              <a:buChar char="-"/>
            </a:pPr>
            <a:endParaRPr lang="en-US" sz="2000" b="1" i="1" dirty="0" smtClean="0"/>
          </a:p>
          <a:p>
            <a:pPr>
              <a:buFontTx/>
              <a:buChar char="-"/>
            </a:pPr>
            <a:endParaRPr lang="en-US" sz="2000" b="1" i="1" dirty="0"/>
          </a:p>
          <a:p>
            <a:pPr marL="0" indent="0">
              <a:buNone/>
            </a:pPr>
            <a:r>
              <a:rPr lang="en-US" sz="2000" b="1" i="1" dirty="0" smtClean="0"/>
              <a:t>                 </a:t>
            </a:r>
            <a:r>
              <a:rPr lang="en-US" sz="6000" b="1" i="1" u="sng" dirty="0" smtClean="0"/>
              <a:t>2014 Tri-City Meet</a:t>
            </a:r>
            <a:r>
              <a:rPr lang="en-US" sz="6000" b="1" i="1" dirty="0" smtClean="0"/>
              <a:t> </a:t>
            </a:r>
            <a:r>
              <a:rPr lang="en-US" sz="5100" dirty="0" smtClean="0"/>
              <a:t>=                   </a:t>
            </a:r>
          </a:p>
          <a:p>
            <a:pPr marL="0" indent="0">
              <a:buNone/>
            </a:pPr>
            <a:r>
              <a:rPr lang="en-US" sz="5100" dirty="0"/>
              <a:t> </a:t>
            </a:r>
            <a:r>
              <a:rPr lang="en-US" sz="5100" dirty="0" smtClean="0"/>
              <a:t>      </a:t>
            </a:r>
            <a:r>
              <a:rPr lang="en-US" sz="5100" b="1" dirty="0" smtClean="0"/>
              <a:t>HP -      </a:t>
            </a:r>
            <a:r>
              <a:rPr lang="en-US" sz="5100" b="1" u="sng" dirty="0" smtClean="0"/>
              <a:t>314</a:t>
            </a:r>
          </a:p>
          <a:p>
            <a:pPr marL="0" indent="0">
              <a:buNone/>
            </a:pPr>
            <a:r>
              <a:rPr lang="en-US" sz="5100" dirty="0"/>
              <a:t> </a:t>
            </a:r>
            <a:r>
              <a:rPr lang="en-US" sz="5100" dirty="0" smtClean="0"/>
              <a:t>      Johnson –  235</a:t>
            </a:r>
          </a:p>
          <a:p>
            <a:pPr marL="0" indent="0">
              <a:buNone/>
            </a:pPr>
            <a:r>
              <a:rPr lang="en-US" sz="5100" dirty="0"/>
              <a:t> </a:t>
            </a:r>
            <a:r>
              <a:rPr lang="en-US" sz="5100" dirty="0" smtClean="0"/>
              <a:t>      Evans -       116            </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1600" dirty="0" smtClean="0"/>
          </a:p>
          <a:p>
            <a:pPr marL="0" indent="0">
              <a:buNone/>
            </a:pPr>
            <a:endParaRPr lang="en-US" sz="1600" dirty="0"/>
          </a:p>
          <a:p>
            <a:pPr marL="0" indent="0">
              <a:buNone/>
            </a:pPr>
            <a:endParaRPr lang="en-US" sz="1600" dirty="0" smtClean="0"/>
          </a:p>
        </p:txBody>
      </p:sp>
      <p:sp>
        <p:nvSpPr>
          <p:cNvPr id="4" name="TextBox 3"/>
          <p:cNvSpPr txBox="1"/>
          <p:nvPr/>
        </p:nvSpPr>
        <p:spPr>
          <a:xfrm>
            <a:off x="378691" y="3048000"/>
            <a:ext cx="3695700" cy="2923877"/>
          </a:xfrm>
          <a:prstGeom prst="rect">
            <a:avLst/>
          </a:prstGeom>
          <a:noFill/>
        </p:spPr>
        <p:txBody>
          <a:bodyPr wrap="square" rtlCol="0">
            <a:spAutoFit/>
          </a:bodyPr>
          <a:lstStyle/>
          <a:p>
            <a:r>
              <a:rPr lang="en-US" sz="2400" b="1" i="1" u="sng" dirty="0" smtClean="0"/>
              <a:t>2014 DISTRICT Track Meet:</a:t>
            </a:r>
          </a:p>
          <a:p>
            <a:endParaRPr lang="en-US" sz="2400" dirty="0" smtClean="0"/>
          </a:p>
          <a:p>
            <a:r>
              <a:rPr lang="en-US" sz="2400" b="1" dirty="0" smtClean="0"/>
              <a:t>HP –     </a:t>
            </a:r>
            <a:r>
              <a:rPr lang="en-US" sz="2400" b="1" u="sng" dirty="0" smtClean="0"/>
              <a:t>170</a:t>
            </a:r>
          </a:p>
          <a:p>
            <a:endParaRPr lang="en-US" sz="1600" dirty="0" smtClean="0"/>
          </a:p>
          <a:p>
            <a:r>
              <a:rPr lang="en-US" sz="1600" dirty="0" smtClean="0"/>
              <a:t>Faubion –   112</a:t>
            </a:r>
          </a:p>
          <a:p>
            <a:r>
              <a:rPr lang="en-US" sz="1600" dirty="0" smtClean="0"/>
              <a:t>Reynolds – 76</a:t>
            </a:r>
          </a:p>
          <a:p>
            <a:r>
              <a:rPr lang="en-US" sz="1600" dirty="0" smtClean="0"/>
              <a:t>Cockrill –    70</a:t>
            </a:r>
          </a:p>
          <a:p>
            <a:r>
              <a:rPr lang="en-US" sz="1600" dirty="0" smtClean="0"/>
              <a:t>Johnson -   67</a:t>
            </a:r>
          </a:p>
          <a:p>
            <a:r>
              <a:rPr lang="en-US" sz="1600" dirty="0" smtClean="0"/>
              <a:t>Evans –       46</a:t>
            </a:r>
          </a:p>
          <a:p>
            <a:r>
              <a:rPr lang="en-US" sz="1600" dirty="0" smtClean="0"/>
              <a:t>Dowell -     16</a:t>
            </a:r>
            <a:endParaRPr lang="en-US" sz="1600" dirty="0"/>
          </a:p>
        </p:txBody>
      </p:sp>
      <p:sp>
        <p:nvSpPr>
          <p:cNvPr id="6" name="TextBox 5"/>
          <p:cNvSpPr txBox="1"/>
          <p:nvPr/>
        </p:nvSpPr>
        <p:spPr>
          <a:xfrm>
            <a:off x="4037446" y="3200400"/>
            <a:ext cx="5334000" cy="3970318"/>
          </a:xfrm>
          <a:prstGeom prst="rect">
            <a:avLst/>
          </a:prstGeom>
          <a:noFill/>
        </p:spPr>
        <p:txBody>
          <a:bodyPr wrap="square" rtlCol="0">
            <a:spAutoFit/>
          </a:bodyPr>
          <a:lstStyle/>
          <a:p>
            <a:r>
              <a:rPr lang="en-US" dirty="0" smtClean="0"/>
              <a:t>2400 – 1,2,3,5,6 </a:t>
            </a:r>
            <a:r>
              <a:rPr lang="en-US" sz="1400" dirty="0" smtClean="0"/>
              <a:t>(Stephens, Hawk, Chung, Booe, Davey)  </a:t>
            </a:r>
          </a:p>
          <a:p>
            <a:r>
              <a:rPr lang="en-US" dirty="0" smtClean="0"/>
              <a:t>4x100 – 1  ( </a:t>
            </a:r>
            <a:r>
              <a:rPr lang="en-US" sz="1400" dirty="0" smtClean="0"/>
              <a:t>*** </a:t>
            </a:r>
            <a:r>
              <a:rPr lang="en-US" sz="1400" u="sng" dirty="0" smtClean="0"/>
              <a:t>1.58 seconds off school record</a:t>
            </a:r>
            <a:r>
              <a:rPr lang="en-US" sz="1400" dirty="0" smtClean="0"/>
              <a:t> ***)</a:t>
            </a:r>
            <a:endParaRPr lang="en-US" dirty="0" smtClean="0"/>
          </a:p>
          <a:p>
            <a:r>
              <a:rPr lang="en-US" dirty="0" smtClean="0"/>
              <a:t>100mH – 2  </a:t>
            </a:r>
            <a:r>
              <a:rPr lang="en-US" sz="1400" dirty="0" smtClean="0"/>
              <a:t>(Pacewitz)</a:t>
            </a:r>
            <a:endParaRPr lang="en-US" dirty="0" smtClean="0"/>
          </a:p>
          <a:p>
            <a:r>
              <a:rPr lang="en-US" dirty="0" smtClean="0"/>
              <a:t>800m – 3  </a:t>
            </a:r>
            <a:r>
              <a:rPr lang="en-US" sz="1400" dirty="0" smtClean="0"/>
              <a:t>(Corn)</a:t>
            </a:r>
            <a:endParaRPr lang="en-US" dirty="0" smtClean="0"/>
          </a:p>
          <a:p>
            <a:r>
              <a:rPr lang="en-US" dirty="0" smtClean="0"/>
              <a:t>100m – 2,3  </a:t>
            </a:r>
            <a:r>
              <a:rPr lang="en-US" sz="1400" dirty="0" smtClean="0"/>
              <a:t>(Brimmage, Kozmetsky)</a:t>
            </a:r>
            <a:endParaRPr lang="en-US" dirty="0" smtClean="0"/>
          </a:p>
          <a:p>
            <a:r>
              <a:rPr lang="en-US" dirty="0" smtClean="0"/>
              <a:t>4x200 – 2</a:t>
            </a:r>
          </a:p>
          <a:p>
            <a:r>
              <a:rPr lang="en-US" dirty="0" smtClean="0"/>
              <a:t>400m – 1   </a:t>
            </a:r>
            <a:r>
              <a:rPr lang="en-US" sz="1400" dirty="0" smtClean="0"/>
              <a:t>(Brimmage)</a:t>
            </a:r>
            <a:endParaRPr lang="en-US" dirty="0" smtClean="0"/>
          </a:p>
          <a:p>
            <a:r>
              <a:rPr lang="en-US" dirty="0" smtClean="0"/>
              <a:t>4x400 – 1</a:t>
            </a:r>
          </a:p>
          <a:p>
            <a:r>
              <a:rPr lang="en-US" dirty="0" smtClean="0"/>
              <a:t>Long Jump – 3,4   </a:t>
            </a:r>
            <a:r>
              <a:rPr lang="en-US" sz="1400" dirty="0" smtClean="0"/>
              <a:t>(Clark, Luter)</a:t>
            </a:r>
            <a:endParaRPr lang="en-US" dirty="0" smtClean="0"/>
          </a:p>
          <a:p>
            <a:r>
              <a:rPr lang="en-US" dirty="0" smtClean="0"/>
              <a:t>Triple Jump – 2    </a:t>
            </a:r>
            <a:r>
              <a:rPr lang="en-US" sz="1400" dirty="0" smtClean="0"/>
              <a:t>(Brown)</a:t>
            </a:r>
            <a:endParaRPr lang="en-US" dirty="0" smtClean="0"/>
          </a:p>
          <a:p>
            <a:r>
              <a:rPr lang="en-US" dirty="0" smtClean="0"/>
              <a:t>High Jump – 3    </a:t>
            </a:r>
            <a:r>
              <a:rPr lang="en-US" sz="1400" dirty="0" smtClean="0"/>
              <a:t>(Meinecke)</a:t>
            </a:r>
            <a:endParaRPr lang="en-US" dirty="0" smtClean="0"/>
          </a:p>
          <a:p>
            <a:r>
              <a:rPr lang="en-US" dirty="0" smtClean="0"/>
              <a:t>Shot Put – 2      </a:t>
            </a:r>
            <a:r>
              <a:rPr lang="en-US" sz="1400" dirty="0" smtClean="0"/>
              <a:t>(Cobb)</a:t>
            </a:r>
          </a:p>
          <a:p>
            <a:r>
              <a:rPr lang="en-US" dirty="0" smtClean="0"/>
              <a:t>Pole Vault – 3, 4, 5  </a:t>
            </a:r>
            <a:r>
              <a:rPr lang="en-US" sz="1400" dirty="0" smtClean="0"/>
              <a:t>(Meinecke, Downing, Yeager)</a:t>
            </a:r>
            <a:endParaRPr lang="en-US" dirty="0" smtClean="0"/>
          </a:p>
          <a:p>
            <a:endParaRPr lang="en-US" dirty="0"/>
          </a:p>
        </p:txBody>
      </p:sp>
      <p:cxnSp>
        <p:nvCxnSpPr>
          <p:cNvPr id="7" name="Straight Connector 6"/>
          <p:cNvCxnSpPr/>
          <p:nvPr/>
        </p:nvCxnSpPr>
        <p:spPr>
          <a:xfrm>
            <a:off x="76200" y="3048000"/>
            <a:ext cx="8915400" cy="0"/>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670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ACE Fees</a:t>
            </a:r>
            <a:endParaRPr lang="en-US" dirty="0"/>
          </a:p>
        </p:txBody>
      </p:sp>
      <p:sp>
        <p:nvSpPr>
          <p:cNvPr id="3" name="Content Placeholder 2"/>
          <p:cNvSpPr>
            <a:spLocks noGrp="1"/>
          </p:cNvSpPr>
          <p:nvPr>
            <p:ph idx="1"/>
          </p:nvPr>
        </p:nvSpPr>
        <p:spPr/>
        <p:txBody>
          <a:bodyPr/>
          <a:lstStyle/>
          <a:p>
            <a:r>
              <a:rPr lang="en-US" dirty="0" smtClean="0"/>
              <a:t>If your daughter has </a:t>
            </a:r>
            <a:r>
              <a:rPr lang="en-US" u="sng" dirty="0" smtClean="0"/>
              <a:t>NOT</a:t>
            </a:r>
            <a:r>
              <a:rPr lang="en-US" dirty="0" smtClean="0"/>
              <a:t> been a member of a sports team yet this school year an “ACE fee” is required for participation. The ACE fee is an athletic fee that supports </a:t>
            </a:r>
            <a:r>
              <a:rPr lang="en-US" u="sng" dirty="0" smtClean="0"/>
              <a:t>ONLY</a:t>
            </a:r>
            <a:r>
              <a:rPr lang="en-US" dirty="0" smtClean="0"/>
              <a:t> HPISD Athletics and stays 100% in the district. More information on the ACE fee can be found on the district Athletic website.</a:t>
            </a:r>
            <a:endParaRPr lang="en-US" dirty="0"/>
          </a:p>
        </p:txBody>
      </p:sp>
    </p:spTree>
    <p:extLst>
      <p:ext uri="{BB962C8B-B14F-4D97-AF65-F5344CB8AC3E}">
        <p14:creationId xmlns:p14="http://schemas.microsoft.com/office/powerpoint/2010/main" val="2845910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TotalTime>
  <Words>1333</Words>
  <Application>Microsoft Office PowerPoint</Application>
  <PresentationFormat>On-screen Show (4:3)</PresentationFormat>
  <Paragraphs>173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Welcome to HPMS Girls Track&amp;Field!</vt:lpstr>
      <vt:lpstr>HPMS Girl’s Track and Field 2015</vt:lpstr>
      <vt:lpstr>Girl’s Field Event Coaches</vt:lpstr>
      <vt:lpstr>Field Event Practice Times</vt:lpstr>
      <vt:lpstr>Field Event Practice Days</vt:lpstr>
      <vt:lpstr>Events for Athletes</vt:lpstr>
      <vt:lpstr>2015 Track Meets</vt:lpstr>
      <vt:lpstr>Day of Track Meet Schedule</vt:lpstr>
      <vt:lpstr>Track Meet Order</vt:lpstr>
      <vt:lpstr>Expectations of the Athlete</vt:lpstr>
      <vt:lpstr>Team Discipline</vt:lpstr>
      <vt:lpstr>HPMS Girl’s Track and Field Records</vt:lpstr>
      <vt:lpstr>2014 7th graders (current 8th grade)</vt:lpstr>
      <vt:lpstr>ACE Fees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HPMS Girl’s Track and Field 2014</dc:title>
  <dc:creator>Benjamin Fuqua</dc:creator>
  <cp:lastModifiedBy>Benjamin Fuqua</cp:lastModifiedBy>
  <cp:revision>40</cp:revision>
  <cp:lastPrinted>2015-02-10T16:00:36Z</cp:lastPrinted>
  <dcterms:created xsi:type="dcterms:W3CDTF">2014-02-20T16:00:58Z</dcterms:created>
  <dcterms:modified xsi:type="dcterms:W3CDTF">2015-03-27T18:35:15Z</dcterms:modified>
</cp:coreProperties>
</file>